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E16C45-4AB8-47CB-9D00-AA34C66C4CDB}" type="datetimeFigureOut">
              <a:rPr lang="es-MX" smtClean="0"/>
              <a:t>11/09/2014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F0385C-7168-44BE-A4A5-F0AA63BC43C1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8000" dirty="0"/>
              <a:t> </a:t>
            </a:r>
            <a:r>
              <a:rPr lang="es-MX" sz="8000" dirty="0" smtClean="0"/>
              <a:t>   </a:t>
            </a:r>
            <a:r>
              <a:rPr lang="es-MX" sz="4800" dirty="0" smtClean="0"/>
              <a:t>COLEGIO DE BACHILLERES </a:t>
            </a:r>
            <a:br>
              <a:rPr lang="es-MX" sz="4800" dirty="0" smtClean="0"/>
            </a:br>
            <a:r>
              <a:rPr lang="es-MX" sz="4800" dirty="0" smtClean="0"/>
              <a:t>“MATIAS ROMERO” </a:t>
            </a:r>
            <a:br>
              <a:rPr lang="es-MX" sz="4800" dirty="0" smtClean="0"/>
            </a:br>
            <a:r>
              <a:rPr lang="es-MX" sz="4800" dirty="0" smtClean="0"/>
              <a:t>PLANTEL 20 DEL VALLE</a:t>
            </a:r>
            <a:endParaRPr lang="es-MX" sz="8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2752"/>
          </a:xfrm>
        </p:spPr>
        <p:txBody>
          <a:bodyPr>
            <a:normAutofit lnSpcReduction="10000"/>
          </a:bodyPr>
          <a:lstStyle/>
          <a:p>
            <a:pPr algn="l"/>
            <a:r>
              <a:rPr lang="es-MX" dirty="0" err="1" smtClean="0"/>
              <a:t>Yañez</a:t>
            </a:r>
            <a:r>
              <a:rPr lang="es-MX" dirty="0" smtClean="0"/>
              <a:t> Díaz Valeria Abigail.</a:t>
            </a:r>
          </a:p>
          <a:p>
            <a:pPr algn="l"/>
            <a:r>
              <a:rPr lang="es-MX" dirty="0" smtClean="0"/>
              <a:t>Robles Hernández Marco Antonio.</a:t>
            </a:r>
          </a:p>
          <a:p>
            <a:pPr algn="l"/>
            <a:r>
              <a:rPr lang="es-MX" dirty="0" smtClean="0"/>
              <a:t>	</a:t>
            </a:r>
          </a:p>
          <a:p>
            <a:pPr algn="l"/>
            <a:r>
              <a:rPr lang="es-MX" dirty="0" smtClean="0"/>
              <a:t>Grupo: 101</a:t>
            </a:r>
          </a:p>
          <a:p>
            <a:pPr algn="l"/>
            <a:endParaRPr lang="es-MX" dirty="0"/>
          </a:p>
          <a:p>
            <a:pPr algn="l"/>
            <a:r>
              <a:rPr lang="es-MX" dirty="0" smtClean="0"/>
              <a:t>Materia: </a:t>
            </a:r>
            <a:r>
              <a:rPr lang="es-MX" dirty="0" smtClean="0"/>
              <a:t>TIC. 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646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Comentario..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/>
              <a:t>Es importante saber respecto al tema de la informática, saber cuales son sus respectivas características, saber como se usa, como se desarrollan, y saber mas información en el fondo de ello.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Tenemos que saber que esto tiene ventajas y desventajas, que de alguna manera nos ayuda, pero a la vez nos perjudica.</a:t>
            </a:r>
          </a:p>
        </p:txBody>
      </p:sp>
    </p:spTree>
    <p:extLst>
      <p:ext uri="{BB962C8B-B14F-4D97-AF65-F5344CB8AC3E}">
        <p14:creationId xmlns:p14="http://schemas.microsoft.com/office/powerpoint/2010/main" val="389035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600" dirty="0"/>
              <a:t>La informática se refiere al procesamiento automático de información mediante dispositivos electrónicos  y sistemas computacionales. Los sistemas informáticos deben contar con la capacidad de cumplir tres tareas básicas: </a:t>
            </a:r>
            <a:endParaRPr lang="es-MX" sz="1600" dirty="0" smtClean="0"/>
          </a:p>
          <a:p>
            <a:pPr algn="just"/>
            <a:endParaRPr lang="es-MX" sz="1600" dirty="0"/>
          </a:p>
          <a:p>
            <a:pPr lvl="0" algn="just"/>
            <a:r>
              <a:rPr lang="es-MX" sz="1600" b="1" dirty="0" smtClean="0"/>
              <a:t>Entrada</a:t>
            </a:r>
          </a:p>
          <a:p>
            <a:pPr lvl="0" algn="just"/>
            <a:r>
              <a:rPr lang="es-MX" sz="1600" b="1" dirty="0" smtClean="0"/>
              <a:t>Procesamiento</a:t>
            </a:r>
            <a:endParaRPr lang="es-MX" sz="1600" dirty="0"/>
          </a:p>
          <a:p>
            <a:pPr lvl="0" algn="just"/>
            <a:r>
              <a:rPr lang="es-MX" sz="1600" dirty="0"/>
              <a:t>S</a:t>
            </a:r>
            <a:r>
              <a:rPr lang="es-MX" sz="1600" b="1" dirty="0"/>
              <a:t>alida.</a:t>
            </a:r>
            <a:r>
              <a:rPr lang="es-MX" sz="1600" dirty="0"/>
              <a:t> </a:t>
            </a:r>
            <a:endParaRPr lang="es-MX" sz="1600" dirty="0" smtClean="0"/>
          </a:p>
          <a:p>
            <a:pPr lvl="0" algn="just"/>
            <a:endParaRPr lang="es-MX" sz="1600" dirty="0"/>
          </a:p>
          <a:p>
            <a:r>
              <a:rPr lang="es-MX" sz="1700" dirty="0"/>
              <a:t>La informática reúne a muchas de las técnicas que el hombre ha desarrollado con el objetivo de potenciar sus capacidades de pensamiento, memoria y comunicación. Su área de aplicación no tiene límites: la informática se utiliza en la gestión de negocios, almacenamiento de información, control de procesos, comunicaciones, transportes, medicina y en muchos otros sectores.</a:t>
            </a:r>
          </a:p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209898" y="764704"/>
            <a:ext cx="4076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s-ES" sz="5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nformática</a:t>
            </a:r>
            <a:endParaRPr lang="es-ES" sz="5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76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49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b="1" i="1" dirty="0" smtClean="0"/>
          </a:p>
          <a:p>
            <a:pPr marL="0" indent="0">
              <a:buNone/>
            </a:pPr>
            <a:endParaRPr lang="es-MX" b="1" dirty="0"/>
          </a:p>
          <a:p>
            <a:pPr algn="just"/>
            <a:r>
              <a:rPr lang="es-MX" sz="1600" dirty="0"/>
              <a:t>El uso actual de la tecnología influye mucho en nuestra vida diaria pues la mayoría de las innovaciones como la computadora nos facilita la comunicación y el trabajo. Gracias a ellos podemos hacer envíos, compartir imágenes, videos y otra información con gente de otros países o continentes. </a:t>
            </a:r>
            <a:r>
              <a:rPr lang="es-MX" sz="1600" dirty="0" smtClean="0"/>
              <a:t> </a:t>
            </a:r>
            <a:r>
              <a:rPr lang="es-MX" sz="1600" dirty="0" smtClean="0">
                <a:solidFill>
                  <a:schemeClr val="bg1"/>
                </a:solidFill>
              </a:rPr>
              <a:t>…………………………………………………………………………………….</a:t>
            </a:r>
            <a:r>
              <a:rPr lang="es-MX" sz="1600" dirty="0">
                <a:solidFill>
                  <a:schemeClr val="bg1"/>
                </a:solidFill>
              </a:rPr>
              <a:t/>
            </a:r>
            <a:br>
              <a:rPr lang="es-MX" sz="1600" dirty="0">
                <a:solidFill>
                  <a:schemeClr val="bg1"/>
                </a:solidFill>
              </a:rPr>
            </a:br>
            <a:r>
              <a:rPr lang="es-MX" sz="1600" dirty="0"/>
              <a:t>Las diferentes aplicaciones que Microsoft Office maneja son de gran apoyo en el trabajo diario de las oficinas particulares y de gobierno. Word es una herramienta para la edición de texto, Excel es una herramienta para crear hojas de cálculo, gráficas y tablas, </a:t>
            </a:r>
            <a:r>
              <a:rPr lang="es-MX" sz="1600" dirty="0" err="1"/>
              <a:t>Power</a:t>
            </a:r>
            <a:r>
              <a:rPr lang="es-MX" sz="1600" dirty="0"/>
              <a:t> Point ayuda a crear presentaciones con imágenes, música y texto que pueden ser visualizadas a través del monitor o de un proyector. 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27584" y="1124744"/>
            <a:ext cx="77048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Usos de la </a:t>
            </a:r>
            <a:r>
              <a:rPr lang="es-MX" sz="24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informática en la vida </a:t>
            </a:r>
            <a:r>
              <a:rPr lang="es-MX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diaria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910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50558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pPr algn="just"/>
            <a:r>
              <a:rPr lang="es-MX" sz="1600" dirty="0"/>
              <a:t>Un sistema informático es un sistema que permite almacenar y procesar información; como todo sistema, es el conjunto de partes interrelacionadas: en este caso, hardware, software y recursos humanos. El hardware incluye computadoras o cualquier tipo de dispositivo electrónico inteligente, que consisten en procesadores, memoria, sistemas de almacenamiento externo, etc. El software incluye al sistema </a:t>
            </a:r>
            <a:r>
              <a:rPr lang="es-MX" sz="1600" dirty="0" smtClean="0"/>
              <a:t>operativo</a:t>
            </a:r>
            <a:r>
              <a:rPr lang="es-MX" sz="1600" dirty="0"/>
              <a:t>, </a:t>
            </a:r>
            <a:r>
              <a:rPr lang="es-MX" sz="1600" dirty="0" smtClean="0"/>
              <a:t>firmware</a:t>
            </a:r>
            <a:r>
              <a:rPr lang="es-MX" sz="1600" dirty="0"/>
              <a:t> </a:t>
            </a:r>
            <a:r>
              <a:rPr lang="es-MX" sz="1600" dirty="0" smtClean="0"/>
              <a:t>y</a:t>
            </a:r>
            <a:r>
              <a:rPr lang="es-MX" sz="1600" dirty="0"/>
              <a:t> aplicaciones, siendo especialmente importante los sistemas de gestión de bases de datos. Por último el soporte humano incluye al personal técnico que crean y mantienen el sistema (analistas, programadores, operarios, etc.) y a los usuarios que lo utilizan.</a:t>
            </a:r>
          </a:p>
          <a:p>
            <a:endParaRPr lang="es-MX" sz="1600" dirty="0"/>
          </a:p>
        </p:txBody>
      </p:sp>
      <p:sp>
        <p:nvSpPr>
          <p:cNvPr id="4" name="3 Rectángulo"/>
          <p:cNvSpPr/>
          <p:nvPr/>
        </p:nvSpPr>
        <p:spPr>
          <a:xfrm>
            <a:off x="2544030" y="1340768"/>
            <a:ext cx="376507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sistema informático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3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38912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s-MX" b="1" dirty="0"/>
          </a:p>
          <a:p>
            <a:pPr fontAlgn="base"/>
            <a:r>
              <a:rPr lang="es-MX" sz="2000" b="1" i="1" dirty="0"/>
              <a:t>Ventajas</a:t>
            </a:r>
            <a:r>
              <a:rPr lang="es-MX" sz="2000" b="1" i="1" dirty="0" smtClean="0"/>
              <a:t>:</a:t>
            </a:r>
          </a:p>
          <a:p>
            <a:pPr fontAlgn="base"/>
            <a:endParaRPr lang="es-MX" sz="1600" b="1" i="1" dirty="0"/>
          </a:p>
          <a:p>
            <a:pPr marL="0" indent="0" fontAlgn="base">
              <a:buNone/>
            </a:pPr>
            <a:endParaRPr lang="es-MX" sz="1600" b="1" dirty="0"/>
          </a:p>
          <a:p>
            <a:pPr lvl="0" algn="just" fontAlgn="base"/>
            <a:r>
              <a:rPr lang="es-MX" sz="1600" i="1" dirty="0"/>
              <a:t>Eficiencia: </a:t>
            </a:r>
            <a:r>
              <a:rPr lang="es-MX" sz="1600" dirty="0"/>
              <a:t>Los sistemas informáticos permiten una mayor eficiencia en el desempeño de tareas específicas de forma más precisa y más rápidamente que haciendo la misma tarea utilizando, por ejemplo, un lápiz y un papel o un lápiz y un libro de contabilidad. Los sistemas computarizados también ofrecen la eficiencia en la capacidad de almacenamiento.</a:t>
            </a:r>
            <a:endParaRPr lang="es-MX" sz="1600" b="1" dirty="0"/>
          </a:p>
          <a:p>
            <a:pPr algn="just"/>
            <a:r>
              <a:rPr lang="es-MX" sz="1600" i="1" dirty="0"/>
              <a:t>Aprendizaje </a:t>
            </a:r>
            <a:r>
              <a:rPr lang="es-MX" sz="1600" dirty="0"/>
              <a:t>Los sistemas informáticos también pueden animar las actividades de aprendizaje de los jóvenes, así como dar cabida a una variedad de diferentes estilos de </a:t>
            </a:r>
            <a:r>
              <a:rPr lang="es-MX" sz="1600" dirty="0" smtClean="0"/>
              <a:t>aprendizaje</a:t>
            </a:r>
            <a:endParaRPr lang="es-MX" sz="1600" dirty="0"/>
          </a:p>
        </p:txBody>
      </p:sp>
      <p:sp>
        <p:nvSpPr>
          <p:cNvPr id="4" name="3 Rectángulo"/>
          <p:cNvSpPr/>
          <p:nvPr/>
        </p:nvSpPr>
        <p:spPr>
          <a:xfrm>
            <a:off x="2411760" y="982401"/>
            <a:ext cx="40384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VENTAJAS Y </a:t>
            </a:r>
            <a:r>
              <a:rPr lang="es-MX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DESVENTAJAS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0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rmAutofit/>
          </a:bodyPr>
          <a:lstStyle/>
          <a:p>
            <a:r>
              <a:rPr lang="es-MX" sz="2200" b="1" i="1" u="sng" dirty="0" smtClean="0"/>
              <a:t>Desventajas</a:t>
            </a:r>
          </a:p>
          <a:p>
            <a:pPr marL="0" indent="0">
              <a:buNone/>
            </a:pPr>
            <a:endParaRPr lang="es-MX" dirty="0"/>
          </a:p>
          <a:p>
            <a:pPr lvl="0" algn="just" fontAlgn="base"/>
            <a:r>
              <a:rPr lang="es-MX" sz="1700" i="1" dirty="0"/>
              <a:t>Varios </a:t>
            </a:r>
            <a:r>
              <a:rPr lang="es-MX" sz="1700" dirty="0"/>
              <a:t>Los cambios rápidos en la tecnología pueden provocar que un equipo se vuelva obsoleto con relativa rapidez, lo que requiere mejoras o sustituciones de forma regular en los sistemas informáticos implementados en el uso del negocio. Los sistemas informáticos también pueden dar a algunos usuarios una sensación de falsa seguridad que puede dar lugar a pérdidas catastróficas de grandes cantidades de trabajo actual o pasado, a menos que el usuario aprenda a utilizar los procedimientos adecuados de copia de seguridad. El trabajo con computadora también ha sido implicado en una variedad de temas de salud, como problemas en el esqueleto, fatiga visual y un complejo de enfermedades conocidas como lesiones por esfuerzo repetitivo; con el síndrome del túnel carpiano que ilustra la condición de estrés repetitivo más conocida</a:t>
            </a:r>
            <a:endParaRPr lang="es-MX" sz="1700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39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60851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s-MX" i="1" dirty="0"/>
              <a:t> </a:t>
            </a:r>
            <a:endParaRPr lang="es-MX" sz="5500" dirty="0"/>
          </a:p>
          <a:p>
            <a:pPr marL="0" indent="0">
              <a:buNone/>
            </a:pPr>
            <a:r>
              <a:rPr lang="es-MX" sz="5500" i="1" dirty="0"/>
              <a:t> </a:t>
            </a:r>
            <a:endParaRPr lang="es-MX" sz="5500" dirty="0"/>
          </a:p>
          <a:p>
            <a:pPr marL="0" indent="0" algn="just">
              <a:buNone/>
            </a:pPr>
            <a:endParaRPr lang="es-MX" sz="3400" dirty="0" smtClean="0"/>
          </a:p>
          <a:p>
            <a:pPr marL="0" indent="0" algn="just">
              <a:buNone/>
            </a:pPr>
            <a:r>
              <a:rPr lang="es-MX" sz="3400" dirty="0" smtClean="0"/>
              <a:t>Un </a:t>
            </a:r>
            <a:r>
              <a:rPr lang="es-MX" sz="3400" dirty="0"/>
              <a:t>computador se compone de:</a:t>
            </a:r>
          </a:p>
          <a:p>
            <a:pPr algn="just"/>
            <a:r>
              <a:rPr lang="es-MX" sz="3400" dirty="0"/>
              <a:t>CPU: </a:t>
            </a:r>
          </a:p>
          <a:p>
            <a:pPr marL="0" indent="0" algn="just">
              <a:buNone/>
            </a:pPr>
            <a:r>
              <a:rPr lang="es-MX" sz="3400" dirty="0"/>
              <a:t>(Unidad de Proceso Central) </a:t>
            </a:r>
          </a:p>
          <a:p>
            <a:pPr marL="0" indent="0" algn="just">
              <a:buNone/>
            </a:pPr>
            <a:r>
              <a:rPr lang="es-MX" sz="3400" dirty="0"/>
              <a:t>Es la encargada de tomar la información de entrada, procesarla realizando los cálculos matemáticos y lógicos respectivos con el fin de generar datos de salida requeridos por otros dispositivos o el mismo usuario. </a:t>
            </a:r>
          </a:p>
          <a:p>
            <a:pPr marL="0" indent="0" algn="just">
              <a:buNone/>
            </a:pPr>
            <a:r>
              <a:rPr lang="es-MX" sz="3400" dirty="0"/>
              <a:t>También se le conoce con el nombre de Procesador o Microprocesador. Este dispositivo determina la velocidad de procesamiento del computador referenciada como la cantidad de instrucciones procesadas por unidad de tiempo. La unidad de medida es Hertz (Hz).</a:t>
            </a:r>
          </a:p>
          <a:p>
            <a:pPr marL="0" indent="0" algn="just">
              <a:buNone/>
            </a:pPr>
            <a:r>
              <a:rPr lang="es-MX" sz="3400" dirty="0"/>
              <a:t> </a:t>
            </a:r>
          </a:p>
          <a:p>
            <a:pPr algn="just"/>
            <a:r>
              <a:rPr lang="es-MX" sz="3400" dirty="0"/>
              <a:t>MEMORIA: </a:t>
            </a:r>
          </a:p>
          <a:p>
            <a:pPr marL="0" indent="0" algn="just">
              <a:buNone/>
            </a:pPr>
            <a:r>
              <a:rPr lang="es-MX" sz="3400" dirty="0"/>
              <a:t>Entidad HW encargada exclusivamente del almacenamiento de información. </a:t>
            </a:r>
          </a:p>
          <a:p>
            <a:pPr marL="0" indent="0" algn="just">
              <a:buNone/>
            </a:pPr>
            <a:r>
              <a:rPr lang="es-MX" sz="3400" dirty="0"/>
              <a:t>La capacidad de memoria se mide en Bytes. </a:t>
            </a:r>
          </a:p>
          <a:p>
            <a:pPr marL="0" indent="0" algn="just">
              <a:buNone/>
            </a:pPr>
            <a:r>
              <a:rPr lang="es-MX" sz="3400" dirty="0"/>
              <a:t>Ejemplos de memoria: Memoria RAM de lectura y escritura utilizada para almacenar programas y archivos que se están ejecutando en un momento dado. </a:t>
            </a:r>
          </a:p>
          <a:p>
            <a:pPr marL="0" indent="0" algn="just">
              <a:buNone/>
            </a:pPr>
            <a:r>
              <a:rPr lang="es-MX" sz="3400" dirty="0"/>
              <a:t>ROM de solo lectura. Discos duros, CD, DVD, </a:t>
            </a:r>
            <a:r>
              <a:rPr lang="es-MX" sz="3400" dirty="0" err="1"/>
              <a:t>Disket</a:t>
            </a:r>
            <a:r>
              <a:rPr lang="es-MX" sz="3400" dirty="0"/>
              <a:t> 3 ½.</a:t>
            </a:r>
          </a:p>
          <a:p>
            <a:pPr marL="0" indent="0" algn="just">
              <a:buNone/>
            </a:pPr>
            <a:r>
              <a:rPr lang="es-MX" sz="3400" dirty="0"/>
              <a:t> </a:t>
            </a:r>
          </a:p>
          <a:p>
            <a:pPr algn="just"/>
            <a:r>
              <a:rPr lang="es-MX" sz="3400" dirty="0"/>
              <a:t>DISPOSITIVOS PERIFERICOS: </a:t>
            </a:r>
          </a:p>
          <a:p>
            <a:pPr marL="0" indent="0" algn="just">
              <a:buNone/>
            </a:pPr>
            <a:r>
              <a:rPr lang="es-MX" sz="3400" dirty="0"/>
              <a:t>Son aquellos con los que interactúa más directamente el usuario y permiten enviar información para ser procesada </a:t>
            </a:r>
          </a:p>
          <a:p>
            <a:pPr marL="0" indent="0" algn="just">
              <a:buNone/>
            </a:pPr>
            <a:r>
              <a:rPr lang="es-MX" sz="3400" dirty="0"/>
              <a:t>Por la CPU y a su vez, permiten obtener información ya procesada. Ej., Teclado, Impresora, Monitor, Mouse, parlantes, Micrófono etc.</a:t>
            </a:r>
          </a:p>
          <a:p>
            <a:endParaRPr lang="es-MX" sz="3400" dirty="0"/>
          </a:p>
        </p:txBody>
      </p:sp>
      <p:sp>
        <p:nvSpPr>
          <p:cNvPr id="4" name="3 Rectángulo"/>
          <p:cNvSpPr/>
          <p:nvPr/>
        </p:nvSpPr>
        <p:spPr>
          <a:xfrm>
            <a:off x="1967911" y="620688"/>
            <a:ext cx="5150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es-MX" sz="24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CLASIFICACION DEL HARDWARE: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91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/>
            </a:r>
            <a:br>
              <a:rPr lang="es-MX" b="1" dirty="0"/>
            </a:br>
            <a:r>
              <a:rPr lang="es-MX" sz="1700" b="1" dirty="0"/>
              <a:t/>
            </a:r>
            <a:br>
              <a:rPr lang="es-MX" sz="1700" b="1" dirty="0"/>
            </a:br>
            <a:r>
              <a:rPr lang="es-MX" sz="1700" dirty="0"/>
              <a:t>SISTEMAS </a:t>
            </a:r>
            <a:r>
              <a:rPr lang="es-MX" sz="1700" dirty="0" smtClean="0"/>
              <a:t>OPERATIVOS:</a:t>
            </a:r>
          </a:p>
          <a:p>
            <a:pPr algn="just"/>
            <a:r>
              <a:rPr lang="es-MX" sz="1600" dirty="0" smtClean="0"/>
              <a:t>Es </a:t>
            </a:r>
            <a:r>
              <a:rPr lang="es-MX" sz="1600" dirty="0"/>
              <a:t>el programa principal de un computador. También se les conoce bajo el término de </a:t>
            </a:r>
            <a:r>
              <a:rPr lang="es-MX" sz="1600" dirty="0" smtClean="0"/>
              <a:t>plataforma.</a:t>
            </a:r>
            <a:r>
              <a:rPr lang="es-MX" sz="1600" dirty="0" smtClean="0">
                <a:solidFill>
                  <a:schemeClr val="bg1"/>
                </a:solidFill>
              </a:rPr>
              <a:t>………………………………………………………………………………………………………</a:t>
            </a:r>
            <a:r>
              <a:rPr lang="es-MX" sz="1600" dirty="0"/>
              <a:t> </a:t>
            </a:r>
            <a:br>
              <a:rPr lang="es-MX" sz="1600" dirty="0"/>
            </a:br>
            <a:r>
              <a:rPr lang="es-MX" sz="1600" dirty="0"/>
              <a:t>Este tipo de programas se encargan de gestionar y administrar los recursos del computador</a:t>
            </a:r>
            <a:r>
              <a:rPr lang="es-MX" sz="1600" dirty="0" smtClean="0"/>
              <a:t>. </a:t>
            </a:r>
            <a:r>
              <a:rPr lang="es-MX" sz="1600" dirty="0" smtClean="0">
                <a:solidFill>
                  <a:schemeClr val="bg1"/>
                </a:solidFill>
              </a:rPr>
              <a:t>……………………………………………….</a:t>
            </a:r>
            <a:r>
              <a:rPr lang="es-MX" sz="1600" dirty="0"/>
              <a:t> </a:t>
            </a:r>
            <a:br>
              <a:rPr lang="es-MX" sz="1600" dirty="0"/>
            </a:br>
            <a:r>
              <a:rPr lang="es-MX" sz="1600" dirty="0"/>
              <a:t>Entendiéndose por recursos todos los componentes que hacen parte del hardware y los demás programas instalados en la maquina. </a:t>
            </a:r>
            <a:r>
              <a:rPr lang="es-MX" sz="1600" dirty="0" smtClean="0"/>
              <a:t>El </a:t>
            </a:r>
            <a:r>
              <a:rPr lang="es-MX" sz="1600" dirty="0"/>
              <a:t>requisito indispensable para que los demás programas se ejecuten es que exista el soporte, plataforma, programa principal o sistema operativo </a:t>
            </a:r>
            <a:br>
              <a:rPr lang="es-MX" sz="1600" dirty="0"/>
            </a:br>
            <a:r>
              <a:rPr lang="es-MX" sz="1600" dirty="0"/>
              <a:t>que les brinde un ambiente de ejecución. Los sistemas operativos sirven además, de intermediarios entre el usuario y la maquina brindando </a:t>
            </a:r>
            <a:br>
              <a:rPr lang="es-MX" sz="1600" dirty="0"/>
            </a:br>
            <a:r>
              <a:rPr lang="es-MX" sz="1600" dirty="0"/>
              <a:t>las diferentes interfaces de acceso</a:t>
            </a:r>
            <a:r>
              <a:rPr lang="es-MX" sz="1700" dirty="0"/>
              <a:t>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979712" y="908720"/>
            <a:ext cx="49148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CLASFICACION DEL SOFTWARE</a:t>
            </a:r>
            <a:r>
              <a:rPr lang="es-MX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241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i="1" dirty="0"/>
              <a:t> </a:t>
            </a:r>
            <a:endParaRPr lang="es-MX" dirty="0"/>
          </a:p>
          <a:p>
            <a:pPr marL="0" indent="0" algn="just">
              <a:buNone/>
            </a:pPr>
            <a:endParaRPr lang="es-MX" sz="1600" dirty="0" smtClean="0"/>
          </a:p>
          <a:p>
            <a:pPr marL="0" indent="0" algn="just">
              <a:buNone/>
            </a:pPr>
            <a:r>
              <a:rPr lang="es-MX" sz="1600" dirty="0" smtClean="0"/>
              <a:t>El </a:t>
            </a:r>
            <a:r>
              <a:rPr lang="es-MX" sz="1600" dirty="0"/>
              <a:t>método de ciclo de vida para el desarrollo de sistemas es el conjunto de actividades que los analistas, diseñadores y usuarios realizan para desarrollar e implantar un sistema de información. El método del ciclo de vida para el desarrollo de sistemas consta de 6 fases:</a:t>
            </a:r>
          </a:p>
          <a:p>
            <a:pPr marL="0" indent="0" algn="just">
              <a:buNone/>
            </a:pPr>
            <a:r>
              <a:rPr lang="es-MX" sz="1600" dirty="0"/>
              <a:t>1). </a:t>
            </a:r>
            <a:r>
              <a:rPr lang="es-MX" sz="1600" dirty="0" smtClean="0"/>
              <a:t>Investigación</a:t>
            </a:r>
            <a:r>
              <a:rPr lang="es-MX" sz="1600" dirty="0"/>
              <a:t> </a:t>
            </a:r>
            <a:r>
              <a:rPr lang="es-MX" sz="1600" dirty="0" smtClean="0"/>
              <a:t>Preliminar.</a:t>
            </a:r>
            <a:r>
              <a:rPr lang="es-MX" sz="1600" dirty="0" smtClean="0">
                <a:solidFill>
                  <a:schemeClr val="bg1"/>
                </a:solidFill>
              </a:rPr>
              <a:t>………………………………………………………………………………………………...</a:t>
            </a:r>
            <a:r>
              <a:rPr lang="es-MX" sz="1600" dirty="0">
                <a:solidFill>
                  <a:schemeClr val="bg1"/>
                </a:solidFill>
              </a:rPr>
              <a:t/>
            </a:r>
            <a:br>
              <a:rPr lang="es-MX" sz="1600" dirty="0">
                <a:solidFill>
                  <a:schemeClr val="bg1"/>
                </a:solidFill>
              </a:rPr>
            </a:br>
            <a:r>
              <a:rPr lang="es-MX" sz="1600" dirty="0" smtClean="0"/>
              <a:t>2</a:t>
            </a:r>
            <a:r>
              <a:rPr lang="es-MX" sz="1600" dirty="0"/>
              <a:t>). Determinación de los requerimientos del sistema</a:t>
            </a:r>
            <a:r>
              <a:rPr lang="es-MX" sz="1600" dirty="0" smtClean="0"/>
              <a:t>:</a:t>
            </a:r>
            <a:endParaRPr lang="es-MX" sz="1600" dirty="0"/>
          </a:p>
          <a:p>
            <a:pPr marL="0" indent="0" algn="just">
              <a:buNone/>
            </a:pPr>
            <a:r>
              <a:rPr lang="es-MX" sz="1600" dirty="0"/>
              <a:t>3). Diseño del </a:t>
            </a:r>
            <a:r>
              <a:rPr lang="es-MX" sz="1600" dirty="0" smtClean="0"/>
              <a:t>sistema</a:t>
            </a:r>
          </a:p>
          <a:p>
            <a:pPr marL="0" indent="0" algn="just">
              <a:buNone/>
            </a:pPr>
            <a:r>
              <a:rPr lang="es-MX" sz="1600" dirty="0"/>
              <a:t>4). Desarrollo del software: </a:t>
            </a:r>
          </a:p>
          <a:p>
            <a:pPr marL="0" indent="0" algn="just">
              <a:buNone/>
            </a:pPr>
            <a:r>
              <a:rPr lang="es-MX" sz="1600" dirty="0"/>
              <a:t>5). Prueba de sistemas:</a:t>
            </a:r>
          </a:p>
          <a:p>
            <a:pPr marL="0" indent="0" algn="just">
              <a:buNone/>
            </a:pPr>
            <a:r>
              <a:rPr lang="es-MX" sz="1600" dirty="0"/>
              <a:t> </a:t>
            </a:r>
            <a:r>
              <a:rPr lang="es-MX" sz="1600" dirty="0" smtClean="0"/>
              <a:t>6</a:t>
            </a:r>
            <a:r>
              <a:rPr lang="es-MX" sz="1600" dirty="0"/>
              <a:t>). Implantación y </a:t>
            </a:r>
            <a:r>
              <a:rPr lang="es-MX" sz="1600" dirty="0" smtClean="0"/>
              <a:t>evaluación.</a:t>
            </a:r>
            <a:endParaRPr lang="es-MX" sz="1600" dirty="0"/>
          </a:p>
          <a:p>
            <a:pPr marL="0" indent="0">
              <a:buNone/>
            </a:pPr>
            <a:endParaRPr lang="es-MX" sz="2900" dirty="0"/>
          </a:p>
          <a:p>
            <a:pPr marL="0" indent="0">
              <a:buNone/>
            </a:pPr>
            <a:r>
              <a:rPr lang="es-MX" sz="2900" dirty="0"/>
              <a:t> 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901652" y="836712"/>
            <a:ext cx="53406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CICLOS DE VIDA DE LOS SISTEMAS</a:t>
            </a:r>
            <a:endParaRPr lang="es-MX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4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387</Words>
  <Application>Microsoft Office PowerPoint</Application>
  <PresentationFormat>Presentación en pantalla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    COLEGIO DE BACHILLERES  “MATIAS ROMERO”  PLANTEL 20 DEL VALLE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Comentario..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COLEGIO DE BACHILLERES  “MATIAS ROMERO”  PLANTEL 20 DEL VALLE</dc:title>
  <dc:creator>Sala-xx</dc:creator>
  <cp:lastModifiedBy>Sala-xx</cp:lastModifiedBy>
  <cp:revision>8</cp:revision>
  <dcterms:created xsi:type="dcterms:W3CDTF">2014-09-11T12:46:39Z</dcterms:created>
  <dcterms:modified xsi:type="dcterms:W3CDTF">2014-09-11T13:39:59Z</dcterms:modified>
</cp:coreProperties>
</file>